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4" r:id="rId1"/>
  </p:sldMasterIdLst>
  <p:notesMasterIdLst>
    <p:notesMasterId r:id="rId23"/>
  </p:notesMasterIdLst>
  <p:sldIdLst>
    <p:sldId id="257" r:id="rId2"/>
    <p:sldId id="291" r:id="rId3"/>
    <p:sldId id="292" r:id="rId4"/>
    <p:sldId id="290" r:id="rId5"/>
    <p:sldId id="293" r:id="rId6"/>
    <p:sldId id="294" r:id="rId7"/>
    <p:sldId id="266" r:id="rId8"/>
    <p:sldId id="268" r:id="rId9"/>
    <p:sldId id="264" r:id="rId10"/>
    <p:sldId id="265" r:id="rId11"/>
    <p:sldId id="273" r:id="rId12"/>
    <p:sldId id="281" r:id="rId13"/>
    <p:sldId id="270" r:id="rId14"/>
    <p:sldId id="269" r:id="rId15"/>
    <p:sldId id="272" r:id="rId16"/>
    <p:sldId id="271" r:id="rId17"/>
    <p:sldId id="288" r:id="rId18"/>
    <p:sldId id="274" r:id="rId19"/>
    <p:sldId id="287" r:id="rId20"/>
    <p:sldId id="289" r:id="rId21"/>
    <p:sldId id="295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44529"/>
    <a:srgbClr val="2B3922"/>
    <a:srgbClr val="2E3722"/>
    <a:srgbClr val="FCF7F1"/>
    <a:srgbClr val="B8D233"/>
    <a:srgbClr val="5CC6D6"/>
    <a:srgbClr val="F8D22F"/>
    <a:srgbClr val="F03F2B"/>
    <a:srgbClr val="3488A0"/>
    <a:srgbClr val="5790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32" d="100"/>
          <a:sy n="32" d="100"/>
        </p:scale>
        <p:origin x="112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4E809A-BD5E-4542-90C1-7374C0538505}" type="datetimeFigureOut">
              <a:rPr lang="en-GB" smtClean="0"/>
              <a:t>21/10/2023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AFF5F5-EA76-41AC-98D1-34359C13C2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77264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26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AFF5F5-EA76-41AC-98D1-34359C13C21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42918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126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AFF5F5-EA76-41AC-98D1-34359C13C21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6040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C0817-A112-4847-8014-A94B7D2A4EA3}" type="datetime1">
              <a:rPr lang="en-US" smtClean="0"/>
              <a:t>10/21/2023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91027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10/21/2023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13757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646AA-F36E-4540-911D-FFFC0A0EF24A}" type="datetime1">
              <a:rPr lang="en-US" smtClean="0"/>
              <a:t>10/21/2023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1143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5060497" cy="4058750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892" y="1732449"/>
            <a:ext cx="5064665" cy="4058751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10/21/2023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34605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89072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485" y="1734506"/>
            <a:ext cx="5089072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72" y="2380137"/>
            <a:ext cx="4876344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4967" y="1835254"/>
            <a:ext cx="4895330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10/21/2023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86795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10/21/2023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204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10/21/2023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20955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1816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1518"/>
            <a:ext cx="3706889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D12A6-918A-48BD-8CB9-CA713993B0EA}" type="datetime1">
              <a:rPr lang="en-US" smtClean="0"/>
              <a:t>10/21/2023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72098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9261"/>
            <a:ext cx="5934949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8CE86-875F-4587-BCF6-FA054AFC0D53}" type="datetime1">
              <a:rPr lang="en-US" smtClean="0"/>
              <a:pPr/>
              <a:t>10/21/2023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04816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53762" cy="682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10/21/2023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71910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10/21/2023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1404552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10/21/2023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9173022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10/21/2023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139436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10/21/2023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6921061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480368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480367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480365"/>
            <a:ext cx="3300984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10/21/2023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0492366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40B7-36AB-4376-BE14-EF7004D79BB9}" type="datetime1">
              <a:rPr lang="en-US" smtClean="0"/>
              <a:t>10/21/2023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70398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7CAB8-DCAE-46A5-AADA-B3FAD11A54E0}" type="datetime1">
              <a:rPr lang="en-US" smtClean="0"/>
              <a:t>10/21/2023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1176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F6FA2B21-3FCD-4721-B95C-427943F61125}" type="datetime1">
              <a:rPr lang="en-US" smtClean="0"/>
              <a:t>10/21/2023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983953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  <p:sldLayoutId id="2147483688" r:id="rId14"/>
    <p:sldLayoutId id="2147483689" r:id="rId15"/>
    <p:sldLayoutId id="2147483690" r:id="rId16"/>
    <p:sldLayoutId id="2147483691" r:id="rId17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8045422F-7258-40AC-BD2E-2469AA44892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8C3B467-088C-4F3D-A9A7-105C4E1E2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61010" y="2355458"/>
            <a:ext cx="5120639" cy="1630907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tx1"/>
                </a:solidFill>
              </a:rPr>
              <a:t>Porthcawl Primary Curriculum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722DDC-8EEE-4A06-8DFE-B44871EAA2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33793" y="3995988"/>
            <a:ext cx="4775075" cy="559656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 dirty="0">
                <a:solidFill>
                  <a:schemeClr val="tx1"/>
                </a:solidFill>
              </a:rPr>
              <a:t>2022/2023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A6E3F9C-1561-4803-8452-36736F428E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428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2807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965804-26E8-4BD2-A246-869C2AA3EC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Curriculum for Wales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18E034-94F5-4C91-8EF6-475A8FF2D5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6900" indent="0">
              <a:buNone/>
            </a:pPr>
            <a:r>
              <a:rPr lang="en-GB" sz="2400" dirty="0"/>
              <a:t>This year the Curriculum for Wales has been rolled out across Wales. This means at Porthcawl Primary we now have a unique and custom made curriculum designed and created by our staff. We have created a curriculum in which our pupils will develop a wide range of knowledge and skills through exciting and engaging experiences. We have also celebrated our location with many links to Porthcawl and Wales.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6C4EC4-BEAA-40A8-938A-2AF9398F5E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086808"/>
            <a:ext cx="12192000" cy="2771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5466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E0098C-E53F-4ED8-AD9D-5D31FB8B82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B722A38-A3AD-4545-9817-B3D261CCF4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2449" y="1732449"/>
            <a:ext cx="5896947" cy="5125551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9B1F22BE-F6B9-40B4-B55D-5E3AAB8344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967" y="609600"/>
            <a:ext cx="11915192" cy="970450"/>
          </a:xfrm>
        </p:spPr>
        <p:txBody>
          <a:bodyPr>
            <a:noAutofit/>
          </a:bodyPr>
          <a:lstStyle/>
          <a:p>
            <a:r>
              <a:rPr lang="en-GB" sz="2800" dirty="0"/>
              <a:t>The four purposes are the shared vision and aspiration for every child and young person. In fulfilling these, we set high expectations for all and promote individual and national well-being</a:t>
            </a:r>
          </a:p>
        </p:txBody>
      </p:sp>
    </p:spTree>
    <p:extLst>
      <p:ext uri="{BB962C8B-B14F-4D97-AF65-F5344CB8AC3E}">
        <p14:creationId xmlns:p14="http://schemas.microsoft.com/office/powerpoint/2010/main" val="1576313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A42E70-F212-4D63-9383-8EACDF280E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5037DA-7ED5-4CE4-B065-BD3B016C45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7F7F678-D26F-4C62-8E86-00CF32E1CB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1924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2BD220-CD6D-4EFD-B49A-C79CA361B7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4203C9-7B14-487D-B2FD-2B7B7B7BC7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F56F23-2656-451A-85B9-8D2997B303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1122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574765-C462-4A6A-AA19-7695752961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4DFC5F-2352-4183-9CDA-D4BAAF90D8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7AA196-D958-4B38-8401-DAF750A6A8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661"/>
            <a:ext cx="12192000" cy="6854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3585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DAB815-D733-4CA5-A87D-7B1F086B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4" y="609600"/>
            <a:ext cx="10945413" cy="970450"/>
          </a:xfrm>
        </p:spPr>
        <p:txBody>
          <a:bodyPr>
            <a:normAutofit/>
          </a:bodyPr>
          <a:lstStyle/>
          <a:p>
            <a:r>
              <a:rPr lang="en-GB" b="1" dirty="0"/>
              <a:t>Curriculum areas will stay the same (or similar)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F798EF-4E59-4BED-A473-E13A9CBC06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>
                <a:effectLst/>
              </a:rPr>
              <a:t>English (Phonics, Spelling, Reciprocal Reading, Visual literacy, </a:t>
            </a:r>
            <a:r>
              <a:rPr lang="en-GB" sz="2400" dirty="0" err="1">
                <a:effectLst/>
              </a:rPr>
              <a:t>Letterjoin</a:t>
            </a:r>
            <a:r>
              <a:rPr lang="en-GB" sz="2400" dirty="0">
                <a:effectLst/>
              </a:rPr>
              <a:t>) </a:t>
            </a:r>
          </a:p>
          <a:p>
            <a:r>
              <a:rPr lang="en-GB" sz="2400" dirty="0">
                <a:effectLst/>
              </a:rPr>
              <a:t>Maths (Big Maths, Abacus) </a:t>
            </a:r>
          </a:p>
          <a:p>
            <a:r>
              <a:rPr lang="en-GB" sz="2400" dirty="0">
                <a:effectLst/>
              </a:rPr>
              <a:t>Welsh –although we now have to introduce a modern foreign language!</a:t>
            </a:r>
          </a:p>
          <a:p>
            <a:r>
              <a:rPr lang="en-GB" sz="2400" dirty="0">
                <a:effectLst/>
              </a:rPr>
              <a:t>ICT </a:t>
            </a:r>
          </a:p>
          <a:p>
            <a:r>
              <a:rPr lang="en-GB" sz="2400" dirty="0">
                <a:effectLst/>
              </a:rPr>
              <a:t>PE (Real P.E.)</a:t>
            </a:r>
          </a:p>
          <a:p>
            <a:r>
              <a:rPr lang="en-GB" sz="2400" dirty="0">
                <a:effectLst/>
              </a:rPr>
              <a:t>Wellbeing (Jigsaw)</a:t>
            </a:r>
          </a:p>
          <a:p>
            <a:pPr marL="36900" indent="0">
              <a:buNone/>
            </a:pPr>
            <a:endParaRPr lang="en-GB" sz="2400" dirty="0">
              <a:effectLst/>
            </a:endParaRPr>
          </a:p>
          <a:p>
            <a:pPr marL="3690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B0EAF58-8488-4120-85B6-A32E7A3E64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28952" y="5075852"/>
            <a:ext cx="2363047" cy="1782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2023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A26F6A-1E15-4D8F-8A26-9F6EC5884C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Curriculum areas that have been remapped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F7CB2E-6367-4647-9C4F-BC0B88DC2DC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2800" b="1" dirty="0"/>
              <a:t>Humanities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BB122CD-4BE5-45D0-B75D-E7F11635724F}"/>
              </a:ext>
            </a:extLst>
          </p:cNvPr>
          <p:cNvSpPr>
            <a:spLocks noGrp="1"/>
          </p:cNvSpPr>
          <p:nvPr>
            <p:ph type="body" sz="half" idx="15"/>
          </p:nvPr>
        </p:nvSpPr>
        <p:spPr/>
        <p:txBody>
          <a:bodyPr/>
          <a:lstStyle/>
          <a:p>
            <a:r>
              <a:rPr lang="en-GB" sz="2800" dirty="0">
                <a:effectLst/>
              </a:rPr>
              <a:t>History</a:t>
            </a:r>
          </a:p>
          <a:p>
            <a:r>
              <a:rPr lang="en-GB" sz="2800" dirty="0">
                <a:effectLst/>
              </a:rPr>
              <a:t>Geography</a:t>
            </a:r>
          </a:p>
          <a:p>
            <a:r>
              <a:rPr lang="en-GB" sz="2800" dirty="0">
                <a:effectLst/>
              </a:rPr>
              <a:t>R.V. E.</a:t>
            </a:r>
          </a:p>
          <a:p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1FD43B4-1C21-42D9-94E9-0B68DECF56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214779" y="1885950"/>
            <a:ext cx="4154780" cy="576262"/>
          </a:xfrm>
        </p:spPr>
        <p:txBody>
          <a:bodyPr/>
          <a:lstStyle/>
          <a:p>
            <a:r>
              <a:rPr lang="en-GB" sz="2800" b="1" dirty="0"/>
              <a:t>Science and technology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85A229E-C430-4F4E-9489-AA7E9EE71E2E}"/>
              </a:ext>
            </a:extLst>
          </p:cNvPr>
          <p:cNvSpPr>
            <a:spLocks noGrp="1"/>
          </p:cNvSpPr>
          <p:nvPr>
            <p:ph type="body" sz="half" idx="16"/>
          </p:nvPr>
        </p:nvSpPr>
        <p:spPr/>
        <p:txBody>
          <a:bodyPr/>
          <a:lstStyle/>
          <a:p>
            <a:r>
              <a:rPr lang="en-GB" sz="2800" dirty="0">
                <a:effectLst/>
              </a:rPr>
              <a:t>Biology</a:t>
            </a:r>
          </a:p>
          <a:p>
            <a:r>
              <a:rPr lang="en-GB" sz="2800" dirty="0">
                <a:effectLst/>
              </a:rPr>
              <a:t>Physics</a:t>
            </a:r>
          </a:p>
          <a:p>
            <a:r>
              <a:rPr lang="en-GB" sz="2800" dirty="0">
                <a:effectLst/>
              </a:rPr>
              <a:t>Chemistry</a:t>
            </a:r>
          </a:p>
          <a:p>
            <a:r>
              <a:rPr lang="en-GB" sz="2800" dirty="0">
                <a:effectLst/>
              </a:rPr>
              <a:t>D.T.</a:t>
            </a:r>
          </a:p>
          <a:p>
            <a:r>
              <a:rPr lang="en-GB" sz="2800" dirty="0">
                <a:effectLst/>
              </a:rPr>
              <a:t>Computation</a:t>
            </a:r>
          </a:p>
          <a:p>
            <a:endParaRPr lang="en-GB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CA3959F7-37AE-488F-8AC8-5B76FF034E0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sz="2800" b="1" dirty="0"/>
              <a:t>Expressive Arts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89DB6E21-0E15-4AB8-AD8F-87DD8D8A970E}"/>
              </a:ext>
            </a:extLst>
          </p:cNvPr>
          <p:cNvSpPr>
            <a:spLocks noGrp="1"/>
          </p:cNvSpPr>
          <p:nvPr>
            <p:ph type="body" sz="half" idx="17"/>
          </p:nvPr>
        </p:nvSpPr>
        <p:spPr/>
        <p:txBody>
          <a:bodyPr/>
          <a:lstStyle/>
          <a:p>
            <a:r>
              <a:rPr lang="en-GB" sz="2800" dirty="0">
                <a:effectLst/>
              </a:rPr>
              <a:t>Music</a:t>
            </a:r>
          </a:p>
          <a:p>
            <a:r>
              <a:rPr lang="en-GB" sz="2800" dirty="0">
                <a:effectLst/>
              </a:rPr>
              <a:t>Art</a:t>
            </a:r>
          </a:p>
          <a:p>
            <a:r>
              <a:rPr lang="en-GB" sz="2800" dirty="0">
                <a:effectLst/>
              </a:rPr>
              <a:t>Drama</a:t>
            </a:r>
          </a:p>
          <a:p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7F4B531-BBF8-41ED-AF55-87CA92A433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7037" y="5085184"/>
            <a:ext cx="2284962" cy="1772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5624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785E3F-179E-4CE0-A01F-0C5887F04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0"/>
            <a:ext cx="10353762" cy="1580050"/>
          </a:xfrm>
        </p:spPr>
        <p:txBody>
          <a:bodyPr>
            <a:normAutofit fontScale="90000"/>
          </a:bodyPr>
          <a:lstStyle/>
          <a:p>
            <a:r>
              <a:rPr lang="en-GB" dirty="0"/>
              <a:t>We have worked with PCS so we know where they want our pupils to be when they leave us in year 6.</a:t>
            </a:r>
            <a:br>
              <a:rPr lang="en-GB" dirty="0"/>
            </a:br>
            <a:r>
              <a:rPr lang="en-GB" dirty="0"/>
              <a:t>Geography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B428D-3F6C-4C20-81F7-FD745931D2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Map/Atlas work-Know the Continents, oceans and seas, mountain ranges- global scale. </a:t>
            </a:r>
          </a:p>
          <a:p>
            <a:r>
              <a:rPr lang="en-GB" dirty="0"/>
              <a:t>The UK- Wales, England, Scotland, Ireland, seas, capital cities and where they are located on the map.</a:t>
            </a:r>
          </a:p>
          <a:p>
            <a:r>
              <a:rPr lang="en-GB" dirty="0"/>
              <a:t>Finding places using an atlas. ( Pupils awareness of where places, countries are, is awful - including the sixth form.</a:t>
            </a:r>
          </a:p>
          <a:p>
            <a:r>
              <a:rPr lang="en-GB" dirty="0"/>
              <a:t>Grid references, direction- using Wales and UK to apply to: latitude and longitude.</a:t>
            </a:r>
          </a:p>
          <a:p>
            <a:r>
              <a:rPr lang="en-GB" dirty="0"/>
              <a:t>Basic graphs- bar and line graph.</a:t>
            </a:r>
          </a:p>
          <a:p>
            <a:r>
              <a:rPr lang="en-GB" dirty="0"/>
              <a:t>Their local area</a:t>
            </a:r>
          </a:p>
          <a:p>
            <a:r>
              <a:rPr lang="en-GB" dirty="0"/>
              <a:t>Landscapes of Wales- understanding key - coast, Mountains, rural, Urban characteristics.</a:t>
            </a:r>
          </a:p>
          <a:p>
            <a:r>
              <a:rPr lang="en-GB" dirty="0"/>
              <a:t>Key words- densely, sparsely populated</a:t>
            </a:r>
          </a:p>
          <a:p>
            <a:r>
              <a:rPr lang="en-GB" dirty="0"/>
              <a:t>Labelling pictures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33DF50-3A30-4F53-A378-AAB5B2264A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19656" y="4969516"/>
            <a:ext cx="1872343" cy="1888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3212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E95ED4-2B13-474F-A28E-2A85B1DA49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History- year 7 starter knowledge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7F72F4-2762-491B-B3AB-DF90598702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battle of Hastings and the Norman Conquest. </a:t>
            </a:r>
          </a:p>
          <a:p>
            <a:r>
              <a:rPr lang="en-GB" dirty="0"/>
              <a:t>The Black Death </a:t>
            </a:r>
          </a:p>
          <a:p>
            <a:r>
              <a:rPr lang="en-GB" dirty="0"/>
              <a:t>Castles </a:t>
            </a:r>
          </a:p>
          <a:p>
            <a:r>
              <a:rPr lang="en-GB" dirty="0"/>
              <a:t>Tudors &amp; Stuarts </a:t>
            </a:r>
          </a:p>
          <a:p>
            <a:r>
              <a:rPr lang="en-GB" dirty="0"/>
              <a:t>Industrial Revolution </a:t>
            </a:r>
          </a:p>
          <a:p>
            <a:r>
              <a:rPr lang="en-GB" dirty="0"/>
              <a:t>The World Wars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2C60935-0677-49A5-9C92-2CF45A8A0A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51706" y="4800117"/>
            <a:ext cx="2040294" cy="2057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2496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17F4B1-C993-4A6D-A873-A6F6F23094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82554"/>
            <a:ext cx="12192000" cy="774441"/>
          </a:xfrm>
        </p:spPr>
        <p:txBody>
          <a:bodyPr>
            <a:normAutofit fontScale="90000"/>
          </a:bodyPr>
          <a:lstStyle/>
          <a:p>
            <a:r>
              <a:rPr lang="en-GB" dirty="0"/>
              <a:t>Humanities Schema-choosing concepts and strands. Links throughout curriculum to ensure progression </a:t>
            </a:r>
            <a:r>
              <a:rPr lang="en-GB"/>
              <a:t>and depth.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8BA1DF-4D84-4075-A195-803D44E870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D9098C3-67A0-4616-BABB-8B9E93368D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81125"/>
            <a:ext cx="12115800" cy="5476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3993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70104D-A9BE-4470-B553-7C5E7551D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4472" y="609600"/>
            <a:ext cx="6957527" cy="5707224"/>
          </a:xfrm>
        </p:spPr>
        <p:txBody>
          <a:bodyPr>
            <a:normAutofit/>
          </a:bodyPr>
          <a:lstStyle/>
          <a:p>
            <a:r>
              <a:rPr lang="en-GB" dirty="0"/>
              <a:t>We have created a 3D curriculum that has clear links in each module but also across year groups. What pupils learn in Reception will be revisited and built on as pupils move through the school.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4BCEDC-D998-49D9-AB2C-1A9B7C3580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3498980"/>
            <a:ext cx="10353762" cy="2292220"/>
          </a:xfrm>
        </p:spPr>
        <p:txBody>
          <a:bodyPr/>
          <a:lstStyle/>
          <a:p>
            <a:pPr marL="36900" indent="0">
              <a:buNone/>
            </a:pP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E3D54ED-DC2F-4F20-9DCC-010A2D57D2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967" y="83977"/>
            <a:ext cx="4931909" cy="6601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52426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8133E9-65EC-458C-9D3A-6F37595ADA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298" y="-1"/>
            <a:ext cx="11840547" cy="989499"/>
          </a:xfrm>
        </p:spPr>
        <p:txBody>
          <a:bodyPr>
            <a:noAutofit/>
          </a:bodyPr>
          <a:lstStyle/>
          <a:p>
            <a:pPr algn="l"/>
            <a:r>
              <a:rPr lang="en-GB" sz="3200" dirty="0"/>
              <a:t>Half term 1- Humanities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80893E-1CA2-4063-829A-F816C4E92F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845DF1B-5402-41CB-B095-A732DF3F59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2771" y="5393094"/>
            <a:ext cx="11277600" cy="140775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BDEF470-BF82-46DC-86F5-08E5952BFA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9433" y="989498"/>
            <a:ext cx="11344275" cy="4403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5491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28E80F-CFD3-4CD4-942D-D80F9FB73E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295275"/>
            <a:ext cx="10353762" cy="570399"/>
          </a:xfrm>
        </p:spPr>
        <p:txBody>
          <a:bodyPr>
            <a:normAutofit fontScale="90000"/>
          </a:bodyPr>
          <a:lstStyle/>
          <a:p>
            <a:r>
              <a:rPr lang="en-GB" dirty="0"/>
              <a:t>Half term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5D97C6-6742-4CA1-AF20-FADD3EDADF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E8A41A2-3710-41CA-BCB6-695AC41511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437" y="865674"/>
            <a:ext cx="11287125" cy="5768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248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1ADB97-61D5-492F-BD10-B72FA74E3C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918" y="152400"/>
            <a:ext cx="11803225" cy="676275"/>
          </a:xfrm>
        </p:spPr>
        <p:txBody>
          <a:bodyPr>
            <a:normAutofit fontScale="90000"/>
          </a:bodyPr>
          <a:lstStyle/>
          <a:p>
            <a:r>
              <a:rPr lang="en-GB" dirty="0"/>
              <a:t>Half term 2- Expressive Arts and Science and Technology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27513B-26DF-49A9-AC77-8B10C9C481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C2CE872-EEDC-4592-8400-CC903F8EA1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646" y="5337110"/>
            <a:ext cx="12202646" cy="152089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32782D3-46A9-4866-A5AB-7200A17CBC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741576"/>
            <a:ext cx="12191999" cy="15955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105F729-FB7E-44B1-B37A-0391176DFC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647" y="712626"/>
            <a:ext cx="12202647" cy="1595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D157214-1E74-49A5-BAA9-E64284F70C0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308160"/>
            <a:ext cx="12191999" cy="1508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197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5374E4-5665-4E91-BEED-E33D4E42B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0"/>
            <a:ext cx="10353762" cy="685800"/>
          </a:xfrm>
        </p:spPr>
        <p:txBody>
          <a:bodyPr>
            <a:normAutofit fontScale="90000"/>
          </a:bodyPr>
          <a:lstStyle/>
          <a:p>
            <a:r>
              <a:rPr lang="en-GB" dirty="0"/>
              <a:t>Half term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FDF798-587D-4619-B67A-B9A4231599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C21AD5B-0D68-4AB6-A31F-58129F85CE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306" y="685800"/>
            <a:ext cx="12027159" cy="6106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2753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985324-E232-4E6F-B356-D98B03D93B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CC0C37-B973-4E7A-A849-934EF37D01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C6B1F6-5B95-4751-BCF0-49401B729F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6024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3F3A24-7BBF-4D48-83F5-4873EB2460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OWI themed weeks- Pupil voice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C79887-6DA3-410D-85D7-303A8761AA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19053" y="1732449"/>
            <a:ext cx="4170784" cy="4761657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On Google classroom there is a calendar for the next academic year.</a:t>
            </a:r>
          </a:p>
          <a:p>
            <a:r>
              <a:rPr lang="en-GB" dirty="0"/>
              <a:t>Staff can add days or weeks for a whole school OWI theme. These can be linked to Saint days, World celebration days, historical events or topical news events.</a:t>
            </a:r>
          </a:p>
          <a:p>
            <a:r>
              <a:rPr lang="en-GB" dirty="0"/>
              <a:t>On blank weeks classes can continue to select their own OWI images and these could add to modules. For example when year 6 are doing Antarctica they could have a week of images linked to Captain Scott and the Terra Nova expedition. Images could also be linked to pupil questions in sessions.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8E70A95-6BEC-4433-B35D-E8941026B5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352" y="1436914"/>
            <a:ext cx="7468766" cy="534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5084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A48795-5BC8-4DFA-AD22-5F5F77A511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Exciting experiences are an important part of the new curriculum but many will take place </a:t>
            </a:r>
            <a:r>
              <a:rPr lang="en-GB"/>
              <a:t>in school.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C43ACE-6584-4236-BFC4-D064AA8A07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B9CB633-03B0-4398-80A9-E042EEE3CB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805" y="1732449"/>
            <a:ext cx="11682024" cy="4920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7232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8DB6AC-BF16-411A-BD0D-E43DD2C31B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Under constant review- improvements already being made.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8BB90C-7A71-437B-A262-349BE0D2D4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Non negotiable skill box</a:t>
            </a:r>
          </a:p>
          <a:p>
            <a:r>
              <a:rPr lang="en-GB" dirty="0"/>
              <a:t>Two week blocks instead of days?</a:t>
            </a:r>
          </a:p>
          <a:p>
            <a:r>
              <a:rPr lang="en-GB" dirty="0"/>
              <a:t>Horizontal links</a:t>
            </a:r>
          </a:p>
          <a:p>
            <a:r>
              <a:rPr lang="en-GB" dirty="0"/>
              <a:t>Principles of progression</a:t>
            </a:r>
          </a:p>
          <a:p>
            <a:r>
              <a:rPr lang="en-GB" dirty="0"/>
              <a:t>Humanity contexts – Section 5 – designing your curriculum. Disciplinary contexts and concepts</a:t>
            </a:r>
          </a:p>
          <a:p>
            <a:r>
              <a:rPr lang="en-GB" dirty="0"/>
              <a:t>Expressive Arts- Dance links in with music/drama. Film and digital media</a:t>
            </a:r>
          </a:p>
        </p:txBody>
      </p:sp>
    </p:spTree>
    <p:extLst>
      <p:ext uri="{BB962C8B-B14F-4D97-AF65-F5344CB8AC3E}">
        <p14:creationId xmlns:p14="http://schemas.microsoft.com/office/powerpoint/2010/main" val="395613909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7A0422-25BE-4F4D-A23C-AA5C7DC525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Any Questions?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D5224E-39B1-4E9E-80AA-15F10990E1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4599992"/>
            <a:ext cx="10353762" cy="1191208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366527A-C8A9-4A80-9F38-44118556B1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96" y="2015411"/>
            <a:ext cx="3723943" cy="400905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22B440B-75FF-4032-99A5-3AF1527743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98938" y="2015411"/>
            <a:ext cx="4105275" cy="4105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81115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ate">
  <a:themeElements>
    <a:clrScheme name="Slate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Slate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at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614</Words>
  <Application>Microsoft Office PowerPoint</Application>
  <PresentationFormat>Widescreen</PresentationFormat>
  <Paragraphs>67</Paragraphs>
  <Slides>21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Calibri</vt:lpstr>
      <vt:lpstr>Calisto MT</vt:lpstr>
      <vt:lpstr>Wingdings 2</vt:lpstr>
      <vt:lpstr>Slate</vt:lpstr>
      <vt:lpstr>Porthcawl Primary Curriculum</vt:lpstr>
      <vt:lpstr>Curriculum for Wales</vt:lpstr>
      <vt:lpstr>The four purposes are the shared vision and aspiration for every child and young person. In fulfilling these, we set high expectations for all and promote individual and national well-being</vt:lpstr>
      <vt:lpstr>PowerPoint Presentation</vt:lpstr>
      <vt:lpstr>PowerPoint Presentation</vt:lpstr>
      <vt:lpstr>PowerPoint Presentation</vt:lpstr>
      <vt:lpstr>Curriculum areas will stay the same (or similar)</vt:lpstr>
      <vt:lpstr>Curriculum areas that have been remapped</vt:lpstr>
      <vt:lpstr>We have worked with PCS so we know where they want our pupils to be when they leave us in year 6. Geography</vt:lpstr>
      <vt:lpstr>History- year 7 starter knowledge</vt:lpstr>
      <vt:lpstr>Humanities Schema-choosing concepts and strands. Links throughout curriculum to ensure progression and depth.</vt:lpstr>
      <vt:lpstr>We have created a 3D curriculum that has clear links in each module but also across year groups. What pupils learn in Reception will be revisited and built on as pupils move through the school.</vt:lpstr>
      <vt:lpstr>Half term 1- Humanities</vt:lpstr>
      <vt:lpstr>Half term 1</vt:lpstr>
      <vt:lpstr>Half term 2- Expressive Arts and Science and Technology</vt:lpstr>
      <vt:lpstr>Half term 2</vt:lpstr>
      <vt:lpstr>PowerPoint Presentation</vt:lpstr>
      <vt:lpstr>OWI themed weeks- Pupil voice</vt:lpstr>
      <vt:lpstr>Exciting experiences are an important part of the new curriculum but many will take place in school.</vt:lpstr>
      <vt:lpstr>Under constant review- improvements already being made.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2022-03-30T07:28:48Z</dcterms:created>
  <dcterms:modified xsi:type="dcterms:W3CDTF">2023-10-21T13:21:32Z</dcterms:modified>
</cp:coreProperties>
</file>